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4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A4CA185-7927-4879-AFE6-48C8C6DDACF5}" type="datetimeFigureOut">
              <a:rPr lang="ru-RU" smtClean="0"/>
              <a:t>02.12.2020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F8363C4-2024-4271-B922-B0FE9EB2B5B6}" type="slidenum">
              <a:rPr lang="ru-RU" smtClean="0"/>
              <a:t>‹#›</a:t>
            </a:fld>
            <a:endParaRPr lang="ru-RU"/>
          </a:p>
        </p:txBody>
      </p:sp>
    </p:spTree>
    <p:extLst>
      <p:ext uri="{BB962C8B-B14F-4D97-AF65-F5344CB8AC3E}">
        <p14:creationId xmlns:p14="http://schemas.microsoft.com/office/powerpoint/2010/main" val="4024554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A4CA185-7927-4879-AFE6-48C8C6DDACF5}" type="datetimeFigureOut">
              <a:rPr lang="ru-RU" smtClean="0"/>
              <a:t>02.12.2020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F8363C4-2024-4271-B922-B0FE9EB2B5B6}" type="slidenum">
              <a:rPr lang="ru-RU" smtClean="0"/>
              <a:t>‹#›</a:t>
            </a:fld>
            <a:endParaRPr lang="ru-RU"/>
          </a:p>
        </p:txBody>
      </p:sp>
    </p:spTree>
    <p:extLst>
      <p:ext uri="{BB962C8B-B14F-4D97-AF65-F5344CB8AC3E}">
        <p14:creationId xmlns:p14="http://schemas.microsoft.com/office/powerpoint/2010/main" val="3804360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A4CA185-7927-4879-AFE6-48C8C6DDACF5}" type="datetimeFigureOut">
              <a:rPr lang="ru-RU" smtClean="0"/>
              <a:t>02.12.2020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F8363C4-2024-4271-B922-B0FE9EB2B5B6}" type="slidenum">
              <a:rPr lang="ru-RU" smtClean="0"/>
              <a:t>‹#›</a:t>
            </a:fld>
            <a:endParaRPr lang="ru-RU"/>
          </a:p>
        </p:txBody>
      </p:sp>
    </p:spTree>
    <p:extLst>
      <p:ext uri="{BB962C8B-B14F-4D97-AF65-F5344CB8AC3E}">
        <p14:creationId xmlns:p14="http://schemas.microsoft.com/office/powerpoint/2010/main" val="1312483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A4CA185-7927-4879-AFE6-48C8C6DDACF5}" type="datetimeFigureOut">
              <a:rPr lang="ru-RU" smtClean="0"/>
              <a:t>02.12.2020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F8363C4-2024-4271-B922-B0FE9EB2B5B6}" type="slidenum">
              <a:rPr lang="ru-RU" smtClean="0"/>
              <a:t>‹#›</a:t>
            </a:fld>
            <a:endParaRPr lang="ru-RU"/>
          </a:p>
        </p:txBody>
      </p:sp>
    </p:spTree>
    <p:extLst>
      <p:ext uri="{BB962C8B-B14F-4D97-AF65-F5344CB8AC3E}">
        <p14:creationId xmlns:p14="http://schemas.microsoft.com/office/powerpoint/2010/main" val="2124855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A4CA185-7927-4879-AFE6-48C8C6DDACF5}" type="datetimeFigureOut">
              <a:rPr lang="ru-RU" smtClean="0"/>
              <a:t>02.12.2020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F8363C4-2024-4271-B922-B0FE9EB2B5B6}" type="slidenum">
              <a:rPr lang="ru-RU" smtClean="0"/>
              <a:t>‹#›</a:t>
            </a:fld>
            <a:endParaRPr lang="ru-RU"/>
          </a:p>
        </p:txBody>
      </p:sp>
    </p:spTree>
    <p:extLst>
      <p:ext uri="{BB962C8B-B14F-4D97-AF65-F5344CB8AC3E}">
        <p14:creationId xmlns:p14="http://schemas.microsoft.com/office/powerpoint/2010/main" val="1166826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0A4CA185-7927-4879-AFE6-48C8C6DDACF5}" type="datetimeFigureOut">
              <a:rPr lang="ru-RU" smtClean="0"/>
              <a:t>02.12.2020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F8363C4-2024-4271-B922-B0FE9EB2B5B6}" type="slidenum">
              <a:rPr lang="ru-RU" smtClean="0"/>
              <a:t>‹#›</a:t>
            </a:fld>
            <a:endParaRPr lang="ru-RU"/>
          </a:p>
        </p:txBody>
      </p:sp>
    </p:spTree>
    <p:extLst>
      <p:ext uri="{BB962C8B-B14F-4D97-AF65-F5344CB8AC3E}">
        <p14:creationId xmlns:p14="http://schemas.microsoft.com/office/powerpoint/2010/main" val="3606685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4CA185-7927-4879-AFE6-48C8C6DDACF5}" type="datetimeFigureOut">
              <a:rPr lang="ru-RU" smtClean="0"/>
              <a:t>02.12.2020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F8363C4-2024-4271-B922-B0FE9EB2B5B6}" type="slidenum">
              <a:rPr lang="ru-RU" smtClean="0"/>
              <a:t>‹#›</a:t>
            </a:fld>
            <a:endParaRPr lang="ru-RU"/>
          </a:p>
        </p:txBody>
      </p:sp>
    </p:spTree>
    <p:extLst>
      <p:ext uri="{BB962C8B-B14F-4D97-AF65-F5344CB8AC3E}">
        <p14:creationId xmlns:p14="http://schemas.microsoft.com/office/powerpoint/2010/main" val="2726400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A4CA185-7927-4879-AFE6-48C8C6DDACF5}" type="datetimeFigureOut">
              <a:rPr lang="ru-RU" smtClean="0"/>
              <a:t>02.12.2020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F8363C4-2024-4271-B922-B0FE9EB2B5B6}" type="slidenum">
              <a:rPr lang="ru-RU" smtClean="0"/>
              <a:t>‹#›</a:t>
            </a:fld>
            <a:endParaRPr lang="ru-RU"/>
          </a:p>
        </p:txBody>
      </p:sp>
    </p:spTree>
    <p:extLst>
      <p:ext uri="{BB962C8B-B14F-4D97-AF65-F5344CB8AC3E}">
        <p14:creationId xmlns:p14="http://schemas.microsoft.com/office/powerpoint/2010/main" val="2106503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A4CA185-7927-4879-AFE6-48C8C6DDACF5}" type="datetimeFigureOut">
              <a:rPr lang="ru-RU" smtClean="0"/>
              <a:t>02.12.2020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F8363C4-2024-4271-B922-B0FE9EB2B5B6}" type="slidenum">
              <a:rPr lang="ru-RU" smtClean="0"/>
              <a:t>‹#›</a:t>
            </a:fld>
            <a:endParaRPr lang="ru-RU"/>
          </a:p>
        </p:txBody>
      </p:sp>
    </p:spTree>
    <p:extLst>
      <p:ext uri="{BB962C8B-B14F-4D97-AF65-F5344CB8AC3E}">
        <p14:creationId xmlns:p14="http://schemas.microsoft.com/office/powerpoint/2010/main" val="957497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A4CA185-7927-4879-AFE6-48C8C6DDACF5}" type="datetimeFigureOut">
              <a:rPr lang="ru-RU" smtClean="0"/>
              <a:t>02.12.2020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F8363C4-2024-4271-B922-B0FE9EB2B5B6}" type="slidenum">
              <a:rPr lang="ru-RU" smtClean="0"/>
              <a:t>‹#›</a:t>
            </a:fld>
            <a:endParaRPr lang="ru-RU"/>
          </a:p>
        </p:txBody>
      </p:sp>
    </p:spTree>
    <p:extLst>
      <p:ext uri="{BB962C8B-B14F-4D97-AF65-F5344CB8AC3E}">
        <p14:creationId xmlns:p14="http://schemas.microsoft.com/office/powerpoint/2010/main" val="1969817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A4CA185-7927-4879-AFE6-48C8C6DDACF5}" type="datetimeFigureOut">
              <a:rPr lang="ru-RU" smtClean="0"/>
              <a:t>02.12.2020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F8363C4-2024-4271-B922-B0FE9EB2B5B6}" type="slidenum">
              <a:rPr lang="ru-RU" smtClean="0"/>
              <a:t>‹#›</a:t>
            </a:fld>
            <a:endParaRPr lang="ru-RU"/>
          </a:p>
        </p:txBody>
      </p:sp>
    </p:spTree>
    <p:extLst>
      <p:ext uri="{BB962C8B-B14F-4D97-AF65-F5344CB8AC3E}">
        <p14:creationId xmlns:p14="http://schemas.microsoft.com/office/powerpoint/2010/main" val="1721132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4CA185-7927-4879-AFE6-48C8C6DDACF5}" type="datetimeFigureOut">
              <a:rPr lang="ru-RU" smtClean="0"/>
              <a:t>02.12.2020</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8363C4-2024-4271-B922-B0FE9EB2B5B6}" type="slidenum">
              <a:rPr lang="ru-RU" smtClean="0"/>
              <a:t>‹#›</a:t>
            </a:fld>
            <a:endParaRPr lang="ru-RU"/>
          </a:p>
        </p:txBody>
      </p:sp>
    </p:spTree>
    <p:extLst>
      <p:ext uri="{BB962C8B-B14F-4D97-AF65-F5344CB8AC3E}">
        <p14:creationId xmlns:p14="http://schemas.microsoft.com/office/powerpoint/2010/main" val="33588776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122363"/>
            <a:ext cx="7772400" cy="1177492"/>
          </a:xfrm>
        </p:spPr>
        <p:txBody>
          <a:bodyPr>
            <a:normAutofit/>
          </a:bodyPr>
          <a:lstStyle/>
          <a:p>
            <a:r>
              <a:rPr lang="kk-KZ" sz="28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АВТОМОБИЛЬ ЖОЛЫН ҚАЙТА ЖАҢАРТУ</a:t>
            </a:r>
            <a:endParaRPr lang="ru-RU"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179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3232" y="581891"/>
            <a:ext cx="7886700" cy="5317981"/>
          </a:xfrm>
        </p:spPr>
        <p:txBody>
          <a:bodyPr>
            <a:noAutofit/>
          </a:bodyPr>
          <a:lstStyle/>
          <a:p>
            <a:pPr marL="0" indent="468000">
              <a:lnSpc>
                <a:spcPct val="100000"/>
              </a:lnSpc>
              <a:spcBef>
                <a:spcPts val="0"/>
              </a:spcBef>
              <a:buNone/>
            </a:pPr>
            <a:r>
              <a:rPr lang="kk-KZ" sz="2200" b="1" dirty="0">
                <a:latin typeface="Times New Roman" panose="02020603050405020304" pitchFamily="18" charset="0"/>
                <a:cs typeface="Times New Roman" panose="02020603050405020304" pitchFamily="18" charset="0"/>
              </a:rPr>
              <a:t>Жолдың тұтынушылық қасиеттері </a:t>
            </a:r>
            <a:r>
              <a:rPr lang="kk-KZ" sz="2200" dirty="0">
                <a:latin typeface="Times New Roman" panose="02020603050405020304" pitchFamily="18" charset="0"/>
                <a:cs typeface="Times New Roman" panose="02020603050405020304" pitchFamily="18" charset="0"/>
              </a:rPr>
              <a:t>– автомобиль көлігінің тиімділігі мен қауіпсіздігіне тікелей әсер ететін көлік-эксплуатациялық көрсеткіштерінің жиынтығы, ол жол пайдаланушылардың мүдделерін және қоршаған ортаға әсерін көрсетеді. </a:t>
            </a:r>
            <a:endParaRPr lang="ru-RU" sz="2200" dirty="0">
              <a:latin typeface="Times New Roman" panose="02020603050405020304" pitchFamily="18" charset="0"/>
              <a:cs typeface="Times New Roman" panose="02020603050405020304" pitchFamily="18" charset="0"/>
            </a:endParaRPr>
          </a:p>
          <a:p>
            <a:pPr marL="0" indent="468000">
              <a:lnSpc>
                <a:spcPct val="100000"/>
              </a:lnSpc>
              <a:spcBef>
                <a:spcPts val="0"/>
              </a:spcBef>
              <a:buNone/>
            </a:pPr>
            <a:r>
              <a:rPr lang="kk-KZ" sz="2200" dirty="0">
                <a:latin typeface="Times New Roman" panose="02020603050405020304" pitchFamily="18" charset="0"/>
                <a:cs typeface="Times New Roman" panose="02020603050405020304" pitchFamily="18" charset="0"/>
              </a:rPr>
              <a:t>Жолдармен қамтамасыз етілген, тұтынушылық қасиеттер құрамы: </a:t>
            </a:r>
            <a:endParaRPr lang="ru-RU" sz="2200" dirty="0">
              <a:latin typeface="Times New Roman" panose="02020603050405020304" pitchFamily="18" charset="0"/>
              <a:cs typeface="Times New Roman" panose="02020603050405020304" pitchFamily="18" charset="0"/>
            </a:endParaRPr>
          </a:p>
          <a:p>
            <a:pPr marL="0" lvl="0">
              <a:lnSpc>
                <a:spcPct val="100000"/>
              </a:lnSpc>
              <a:spcBef>
                <a:spcPts val="0"/>
              </a:spcBef>
            </a:pPr>
            <a:r>
              <a:rPr lang="kk-KZ" sz="2200" b="1" dirty="0">
                <a:latin typeface="Times New Roman" panose="02020603050405020304" pitchFamily="18" charset="0"/>
                <a:cs typeface="Times New Roman" panose="02020603050405020304" pitchFamily="18" charset="0"/>
              </a:rPr>
              <a:t>жылдамдық және үздіксіздік;</a:t>
            </a:r>
            <a:endParaRPr lang="ru-RU" sz="2200" b="1" dirty="0">
              <a:latin typeface="Times New Roman" panose="02020603050405020304" pitchFamily="18" charset="0"/>
              <a:cs typeface="Times New Roman" panose="02020603050405020304" pitchFamily="18" charset="0"/>
            </a:endParaRPr>
          </a:p>
          <a:p>
            <a:pPr marL="0" lvl="0">
              <a:lnSpc>
                <a:spcPct val="100000"/>
              </a:lnSpc>
              <a:spcBef>
                <a:spcPts val="0"/>
              </a:spcBef>
            </a:pPr>
            <a:r>
              <a:rPr lang="kk-KZ" sz="2200" b="1" dirty="0">
                <a:latin typeface="Times New Roman" panose="02020603050405020304" pitchFamily="18" charset="0"/>
                <a:cs typeface="Times New Roman" panose="02020603050405020304" pitchFamily="18" charset="0"/>
              </a:rPr>
              <a:t>қозғалыс қауіпсіздігі және жайлылығы;</a:t>
            </a:r>
            <a:endParaRPr lang="ru-RU" sz="2200" b="1" dirty="0">
              <a:latin typeface="Times New Roman" panose="02020603050405020304" pitchFamily="18" charset="0"/>
              <a:cs typeface="Times New Roman" panose="02020603050405020304" pitchFamily="18" charset="0"/>
            </a:endParaRPr>
          </a:p>
          <a:p>
            <a:pPr marL="0" lvl="0">
              <a:lnSpc>
                <a:spcPct val="100000"/>
              </a:lnSpc>
              <a:spcBef>
                <a:spcPts val="0"/>
              </a:spcBef>
            </a:pPr>
            <a:r>
              <a:rPr lang="kk-KZ" sz="2200" b="1" dirty="0">
                <a:latin typeface="Times New Roman" panose="02020603050405020304" pitchFamily="18" charset="0"/>
                <a:cs typeface="Times New Roman" panose="02020603050405020304" pitchFamily="18" charset="0"/>
              </a:rPr>
              <a:t>өткізу қабілеттілігі және жолды қозғалыспен толтыру деңгейі</a:t>
            </a:r>
            <a:r>
              <a:rPr lang="ru-RU" sz="2200" b="1" dirty="0">
                <a:latin typeface="Times New Roman" panose="02020603050405020304" pitchFamily="18" charset="0"/>
                <a:cs typeface="Times New Roman" panose="02020603050405020304" pitchFamily="18" charset="0"/>
              </a:rPr>
              <a:t>; </a:t>
            </a:r>
          </a:p>
          <a:p>
            <a:pPr marL="0" lvl="0">
              <a:lnSpc>
                <a:spcPct val="100000"/>
              </a:lnSpc>
              <a:spcBef>
                <a:spcPts val="0"/>
              </a:spcBef>
            </a:pPr>
            <a:r>
              <a:rPr lang="ru-RU" sz="2200" b="1" dirty="0" err="1">
                <a:latin typeface="Times New Roman" panose="02020603050405020304" pitchFamily="18" charset="0"/>
                <a:cs typeface="Times New Roman" panose="02020603050405020304" pitchFamily="18" charset="0"/>
              </a:rPr>
              <a:t>рұқсат</a:t>
            </a:r>
            <a:r>
              <a:rPr lang="ru-RU" sz="2200" b="1" dirty="0">
                <a:latin typeface="Times New Roman" panose="02020603050405020304" pitchFamily="18" charset="0"/>
                <a:cs typeface="Times New Roman" panose="02020603050405020304" pitchFamily="18" charset="0"/>
              </a:rPr>
              <a:t> </a:t>
            </a:r>
            <a:r>
              <a:rPr lang="ru-RU" sz="2200" b="1" dirty="0" err="1">
                <a:latin typeface="Times New Roman" panose="02020603050405020304" pitchFamily="18" charset="0"/>
                <a:cs typeface="Times New Roman" panose="02020603050405020304" pitchFamily="18" charset="0"/>
              </a:rPr>
              <a:t>етілген</a:t>
            </a:r>
            <a:r>
              <a:rPr lang="ru-RU" sz="2200" b="1" dirty="0">
                <a:latin typeface="Times New Roman" panose="02020603050405020304" pitchFamily="18" charset="0"/>
                <a:cs typeface="Times New Roman" panose="02020603050405020304" pitchFamily="18" charset="0"/>
              </a:rPr>
              <a:t> </a:t>
            </a:r>
            <a:r>
              <a:rPr lang="ru-RU" sz="2200" b="1" dirty="0" err="1">
                <a:latin typeface="Times New Roman" panose="02020603050405020304" pitchFamily="18" charset="0"/>
                <a:cs typeface="Times New Roman" panose="02020603050405020304" pitchFamily="18" charset="0"/>
              </a:rPr>
              <a:t>осьтік</a:t>
            </a:r>
            <a:r>
              <a:rPr lang="ru-RU" sz="2200" b="1" dirty="0">
                <a:latin typeface="Times New Roman" panose="02020603050405020304" pitchFamily="18" charset="0"/>
                <a:cs typeface="Times New Roman" panose="02020603050405020304" pitchFamily="18" charset="0"/>
              </a:rPr>
              <a:t> </a:t>
            </a:r>
            <a:r>
              <a:rPr lang="ru-RU" sz="2200" b="1" dirty="0" err="1">
                <a:latin typeface="Times New Roman" panose="02020603050405020304" pitchFamily="18" charset="0"/>
                <a:cs typeface="Times New Roman" panose="02020603050405020304" pitchFamily="18" charset="0"/>
              </a:rPr>
              <a:t>жүктемелері</a:t>
            </a:r>
            <a:r>
              <a:rPr lang="ru-RU" sz="2200" b="1" dirty="0">
                <a:latin typeface="Times New Roman" panose="02020603050405020304" pitchFamily="18" charset="0"/>
                <a:cs typeface="Times New Roman" panose="02020603050405020304" pitchFamily="18" charset="0"/>
              </a:rPr>
              <a:t>, </a:t>
            </a:r>
            <a:r>
              <a:rPr lang="ru-RU" sz="2200" b="1" dirty="0" err="1">
                <a:latin typeface="Times New Roman" panose="02020603050405020304" pitchFamily="18" charset="0"/>
                <a:cs typeface="Times New Roman" panose="02020603050405020304" pitchFamily="18" charset="0"/>
              </a:rPr>
              <a:t>жалпы</a:t>
            </a:r>
            <a:r>
              <a:rPr lang="ru-RU" sz="2200" b="1" dirty="0">
                <a:latin typeface="Times New Roman" panose="02020603050405020304" pitchFamily="18" charset="0"/>
                <a:cs typeface="Times New Roman" panose="02020603050405020304" pitchFamily="18" charset="0"/>
              </a:rPr>
              <a:t> </a:t>
            </a:r>
            <a:r>
              <a:rPr lang="ru-RU" sz="2200" b="1" dirty="0" err="1">
                <a:latin typeface="Times New Roman" panose="02020603050405020304" pitchFamily="18" charset="0"/>
                <a:cs typeface="Times New Roman" panose="02020603050405020304" pitchFamily="18" charset="0"/>
              </a:rPr>
              <a:t>салмағы</a:t>
            </a:r>
            <a:r>
              <a:rPr lang="ru-RU" sz="2200" b="1" dirty="0">
                <a:latin typeface="Times New Roman" panose="02020603050405020304" pitchFamily="18" charset="0"/>
                <a:cs typeface="Times New Roman" panose="02020603050405020304" pitchFamily="18" charset="0"/>
              </a:rPr>
              <a:t> </a:t>
            </a:r>
            <a:r>
              <a:rPr lang="ru-RU" sz="2200" b="1" dirty="0" err="1">
                <a:latin typeface="Times New Roman" panose="02020603050405020304" pitchFamily="18" charset="0"/>
                <a:cs typeface="Times New Roman" panose="02020603050405020304" pitchFamily="18" charset="0"/>
              </a:rPr>
              <a:t>жалпы</a:t>
            </a:r>
            <a:r>
              <a:rPr lang="ru-RU" sz="2200" b="1" dirty="0">
                <a:latin typeface="Times New Roman" panose="02020603050405020304" pitchFamily="18" charset="0"/>
                <a:cs typeface="Times New Roman" panose="02020603050405020304" pitchFamily="18" charset="0"/>
              </a:rPr>
              <a:t> </a:t>
            </a:r>
            <a:r>
              <a:rPr lang="ru-RU" sz="2200" b="1" dirty="0" err="1">
                <a:latin typeface="Times New Roman" panose="02020603050405020304" pitchFamily="18" charset="0"/>
                <a:cs typeface="Times New Roman" panose="02020603050405020304" pitchFamily="18" charset="0"/>
              </a:rPr>
              <a:t>салмағы</a:t>
            </a:r>
            <a:r>
              <a:rPr lang="ru-RU" sz="2200" b="1" dirty="0">
                <a:latin typeface="Times New Roman" panose="02020603050405020304" pitchFamily="18" charset="0"/>
                <a:cs typeface="Times New Roman" panose="02020603050405020304" pitchFamily="18" charset="0"/>
              </a:rPr>
              <a:t> мен </a:t>
            </a:r>
            <a:r>
              <a:rPr lang="ru-RU" sz="2200" b="1" dirty="0" err="1">
                <a:latin typeface="Times New Roman" panose="02020603050405020304" pitchFamily="18" charset="0"/>
                <a:cs typeface="Times New Roman" panose="02020603050405020304" pitchFamily="18" charset="0"/>
              </a:rPr>
              <a:t>өлшемдері</a:t>
            </a:r>
            <a:r>
              <a:rPr lang="ru-RU" sz="2200" b="1" dirty="0">
                <a:latin typeface="Times New Roman" panose="02020603050405020304" pitchFamily="18" charset="0"/>
                <a:cs typeface="Times New Roman" panose="02020603050405020304" pitchFamily="18" charset="0"/>
              </a:rPr>
              <a:t> бар </a:t>
            </a:r>
            <a:r>
              <a:rPr lang="ru-RU" sz="2200" b="1" dirty="0" err="1">
                <a:latin typeface="Times New Roman" panose="02020603050405020304" pitchFamily="18" charset="0"/>
                <a:cs typeface="Times New Roman" panose="02020603050405020304" pitchFamily="18" charset="0"/>
              </a:rPr>
              <a:t>автомобильдер</a:t>
            </a:r>
            <a:r>
              <a:rPr lang="ru-RU" sz="2200" b="1" dirty="0">
                <a:latin typeface="Times New Roman" panose="02020603050405020304" pitchFamily="18" charset="0"/>
                <a:cs typeface="Times New Roman" panose="02020603050405020304" pitchFamily="18" charset="0"/>
              </a:rPr>
              <a:t> мен </a:t>
            </a:r>
            <a:r>
              <a:rPr lang="ru-RU" sz="2200" b="1" dirty="0" err="1">
                <a:latin typeface="Times New Roman" panose="02020603050405020304" pitchFamily="18" charset="0"/>
                <a:cs typeface="Times New Roman" panose="02020603050405020304" pitchFamily="18" charset="0"/>
              </a:rPr>
              <a:t>автопойыздарын</a:t>
            </a:r>
            <a:r>
              <a:rPr lang="ru-RU" sz="2200" b="1" dirty="0">
                <a:latin typeface="Times New Roman" panose="02020603050405020304" pitchFamily="18" charset="0"/>
                <a:cs typeface="Times New Roman" panose="02020603050405020304" pitchFamily="18" charset="0"/>
              </a:rPr>
              <a:t> өткізу </a:t>
            </a:r>
            <a:r>
              <a:rPr lang="ru-RU" sz="2200" b="1" dirty="0" err="1">
                <a:latin typeface="Times New Roman" panose="02020603050405020304" pitchFamily="18" charset="0"/>
                <a:cs typeface="Times New Roman" panose="02020603050405020304" pitchFamily="18" charset="0"/>
              </a:rPr>
              <a:t>мүмкінділігінің</a:t>
            </a:r>
            <a:r>
              <a:rPr lang="ru-RU" sz="2200" b="1" dirty="0">
                <a:latin typeface="Times New Roman" panose="02020603050405020304" pitchFamily="18" charset="0"/>
                <a:cs typeface="Times New Roman" panose="02020603050405020304" pitchFamily="18" charset="0"/>
              </a:rPr>
              <a:t> </a:t>
            </a:r>
            <a:r>
              <a:rPr lang="ru-RU" sz="2200" b="1" dirty="0" err="1">
                <a:latin typeface="Times New Roman" panose="02020603050405020304" pitchFamily="18" charset="0"/>
                <a:cs typeface="Times New Roman" panose="02020603050405020304" pitchFamily="18" charset="0"/>
              </a:rPr>
              <a:t>болуы</a:t>
            </a:r>
            <a:r>
              <a:rPr lang="kk-KZ" sz="2200" b="1" dirty="0">
                <a:latin typeface="Times New Roman" panose="02020603050405020304" pitchFamily="18" charset="0"/>
                <a:cs typeface="Times New Roman" panose="02020603050405020304" pitchFamily="18" charset="0"/>
              </a:rPr>
              <a:t>; </a:t>
            </a:r>
            <a:endParaRPr lang="ru-RU" sz="2200" b="1" dirty="0">
              <a:latin typeface="Times New Roman" panose="02020603050405020304" pitchFamily="18" charset="0"/>
              <a:cs typeface="Times New Roman" panose="02020603050405020304" pitchFamily="18" charset="0"/>
            </a:endParaRPr>
          </a:p>
          <a:p>
            <a:pPr marL="0" lvl="0">
              <a:lnSpc>
                <a:spcPct val="100000"/>
              </a:lnSpc>
              <a:spcBef>
                <a:spcPts val="0"/>
              </a:spcBef>
            </a:pPr>
            <a:r>
              <a:rPr lang="ru-RU" sz="2200" b="1" dirty="0" err="1">
                <a:latin typeface="Times New Roman" panose="02020603050405020304" pitchFamily="18" charset="0"/>
                <a:cs typeface="Times New Roman" panose="02020603050405020304" pitchFamily="18" charset="0"/>
              </a:rPr>
              <a:t>экологиялық</a:t>
            </a:r>
            <a:r>
              <a:rPr lang="ru-RU" sz="2200" b="1" dirty="0">
                <a:latin typeface="Times New Roman" panose="02020603050405020304" pitchFamily="18" charset="0"/>
                <a:cs typeface="Times New Roman" panose="02020603050405020304" pitchFamily="18" charset="0"/>
              </a:rPr>
              <a:t> </a:t>
            </a:r>
            <a:r>
              <a:rPr lang="ru-RU" sz="2200" b="1" dirty="0" err="1">
                <a:latin typeface="Times New Roman" panose="02020603050405020304" pitchFamily="18" charset="0"/>
                <a:cs typeface="Times New Roman" panose="02020603050405020304" pitchFamily="18" charset="0"/>
              </a:rPr>
              <a:t>қауіпсіздік</a:t>
            </a:r>
            <a:r>
              <a:rPr lang="ru-RU" sz="2200" b="1" dirty="0">
                <a:latin typeface="Times New Roman" panose="02020603050405020304" pitchFamily="18" charset="0"/>
                <a:cs typeface="Times New Roman" panose="02020603050405020304" pitchFamily="18" charset="0"/>
              </a:rPr>
              <a:t>, </a:t>
            </a:r>
            <a:r>
              <a:rPr lang="ru-RU" sz="2200" b="1" dirty="0" err="1">
                <a:latin typeface="Times New Roman" panose="02020603050405020304" pitchFamily="18" charset="0"/>
                <a:cs typeface="Times New Roman" panose="02020603050405020304" pitchFamily="18" charset="0"/>
              </a:rPr>
              <a:t>эстетикалық</a:t>
            </a:r>
            <a:r>
              <a:rPr lang="ru-RU" sz="2200" b="1" dirty="0">
                <a:latin typeface="Times New Roman" panose="02020603050405020304" pitchFamily="18" charset="0"/>
                <a:cs typeface="Times New Roman" panose="02020603050405020304" pitchFamily="18" charset="0"/>
              </a:rPr>
              <a:t> </a:t>
            </a:r>
            <a:r>
              <a:rPr lang="ru-RU" sz="2200" b="1" dirty="0" err="1">
                <a:latin typeface="Times New Roman" panose="02020603050405020304" pitchFamily="18" charset="0"/>
                <a:cs typeface="Times New Roman" panose="02020603050405020304" pitchFamily="18" charset="0"/>
              </a:rPr>
              <a:t>және</a:t>
            </a:r>
            <a:r>
              <a:rPr lang="ru-RU" sz="2200" b="1" dirty="0">
                <a:latin typeface="Times New Roman" panose="02020603050405020304" pitchFamily="18" charset="0"/>
                <a:cs typeface="Times New Roman" panose="02020603050405020304" pitchFamily="18" charset="0"/>
              </a:rPr>
              <a:t> </a:t>
            </a:r>
            <a:r>
              <a:rPr lang="ru-RU" sz="2200" b="1" dirty="0" err="1">
                <a:latin typeface="Times New Roman" panose="02020603050405020304" pitchFamily="18" charset="0"/>
                <a:cs typeface="Times New Roman" panose="02020603050405020304" pitchFamily="18" charset="0"/>
              </a:rPr>
              <a:t>басқа</a:t>
            </a:r>
            <a:r>
              <a:rPr lang="ru-RU" sz="2200" b="1" dirty="0">
                <a:latin typeface="Times New Roman" panose="02020603050405020304" pitchFamily="18" charset="0"/>
                <a:cs typeface="Times New Roman" panose="02020603050405020304" pitchFamily="18" charset="0"/>
              </a:rPr>
              <a:t> да </a:t>
            </a:r>
            <a:r>
              <a:rPr lang="ru-RU" sz="2200" b="1" dirty="0" err="1">
                <a:latin typeface="Times New Roman" panose="02020603050405020304" pitchFamily="18" charset="0"/>
                <a:cs typeface="Times New Roman" panose="02020603050405020304" pitchFamily="18" charset="0"/>
              </a:rPr>
              <a:t>қасиеттер</a:t>
            </a:r>
            <a:r>
              <a:rPr lang="ru-RU" sz="2200" b="1" dirty="0" smtClean="0">
                <a:latin typeface="Times New Roman" panose="02020603050405020304" pitchFamily="18" charset="0"/>
                <a:cs typeface="Times New Roman" panose="02020603050405020304" pitchFamily="18" charset="0"/>
              </a:rPr>
              <a:t>.</a:t>
            </a:r>
            <a:endParaRPr lang="ru-RU"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7860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415636"/>
            <a:ext cx="7886700" cy="5761327"/>
          </a:xfrm>
        </p:spPr>
        <p:txBody>
          <a:bodyPr>
            <a:normAutofit fontScale="62500" lnSpcReduction="20000"/>
          </a:bodyPr>
          <a:lstStyle/>
          <a:p>
            <a:pPr marL="0" indent="468000">
              <a:lnSpc>
                <a:spcPct val="120000"/>
              </a:lnSpc>
              <a:spcBef>
                <a:spcPts val="0"/>
              </a:spcBef>
              <a:buNone/>
            </a:pPr>
            <a:r>
              <a:rPr lang="ru-RU" b="1" i="1" dirty="0" err="1">
                <a:latin typeface="Times New Roman" panose="02020603050405020304" pitchFamily="18" charset="0"/>
                <a:cs typeface="Times New Roman" panose="02020603050405020304" pitchFamily="18" charset="0"/>
              </a:rPr>
              <a:t>Ішінара</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қайта</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жаңарту</a:t>
            </a:r>
            <a:r>
              <a:rPr lang="kk-KZ" b="1"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частичная реконструкция</a:t>
            </a:r>
            <a:r>
              <a:rPr lang="kk-KZ" dirty="0">
                <a:latin typeface="Times New Roman" panose="02020603050405020304" pitchFamily="18" charset="0"/>
                <a:cs typeface="Times New Roman" panose="02020603050405020304" pitchFamily="18" charset="0"/>
              </a:rPr>
              <a:t>)</a:t>
            </a:r>
            <a:r>
              <a:rPr lang="kk-KZ" b="1" i="1" dirty="0">
                <a:latin typeface="Times New Roman" panose="02020603050405020304" pitchFamily="18" charset="0"/>
                <a:cs typeface="Times New Roman" panose="02020603050405020304" pitchFamily="18" charset="0"/>
              </a:rPr>
              <a:t> </a:t>
            </a:r>
            <a:r>
              <a:rPr lang="ru-RU" b="1" i="1"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бұл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негізгі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ұзындықта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топырақ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үйіндісінің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енін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ұлғайтпай</a:t>
            </a:r>
            <a:r>
              <a:rPr lang="ru-RU" dirty="0">
                <a:latin typeface="Times New Roman" panose="02020603050405020304" pitchFamily="18" charset="0"/>
                <a:cs typeface="Times New Roman" panose="02020603050405020304" pitchFamily="18" charset="0"/>
              </a:rPr>
              <a:t>, осы </a:t>
            </a:r>
            <a:r>
              <a:rPr lang="ru-RU" dirty="0" err="1">
                <a:latin typeface="Times New Roman" panose="02020603050405020304" pitchFamily="18" charset="0"/>
                <a:cs typeface="Times New Roman" panose="02020603050405020304" pitchFamily="18" charset="0"/>
              </a:rPr>
              <a:t>санаттағы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үшін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белгіленген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нормалар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шегінде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көліктік-пайдалану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көрсеткіштерін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жақсарту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мақсатында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жолдың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параметрлері</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сипаттамаларын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жетілдіру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арттыру</a:t>
            </a:r>
            <a:r>
              <a:rPr lang="ru-RU" dirty="0">
                <a:latin typeface="Times New Roman" panose="02020603050405020304" pitchFamily="18" charset="0"/>
                <a:cs typeface="Times New Roman" panose="02020603050405020304" pitchFamily="18" charset="0"/>
              </a:rPr>
              <a:t>.</a:t>
            </a:r>
          </a:p>
          <a:p>
            <a:pPr marL="0" indent="468000">
              <a:lnSpc>
                <a:spcPct val="120000"/>
              </a:lnSpc>
              <a:spcBef>
                <a:spcPts val="0"/>
              </a:spcBef>
              <a:buNone/>
            </a:pPr>
            <a:r>
              <a:rPr lang="ru-RU" dirty="0" err="1">
                <a:latin typeface="Times New Roman" panose="02020603050405020304" pitchFamily="18" charset="0"/>
                <a:cs typeface="Times New Roman" panose="02020603050405020304" pitchFamily="18" charset="0"/>
              </a:rPr>
              <a:t>Ішінара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қайта</a:t>
            </a:r>
            <a:r>
              <a:rPr lang="ru-RU"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жағарту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мынадай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жағдайларда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қолданылады</a:t>
            </a:r>
            <a:r>
              <a:rPr lang="ru-RU" dirty="0">
                <a:latin typeface="Times New Roman" panose="02020603050405020304" pitchFamily="18" charset="0"/>
                <a:cs typeface="Times New Roman" panose="02020603050405020304" pitchFamily="18" charset="0"/>
              </a:rPr>
              <a:t>:</a:t>
            </a:r>
          </a:p>
          <a:p>
            <a:pPr lvl="0">
              <a:lnSpc>
                <a:spcPct val="120000"/>
              </a:lnSpc>
              <a:spcBef>
                <a:spcPts val="0"/>
              </a:spcBef>
            </a:pPr>
            <a:r>
              <a:rPr lang="ru-RU" dirty="0" err="1" smtClean="0">
                <a:latin typeface="Times New Roman" panose="02020603050405020304" pitchFamily="18" charset="0"/>
                <a:cs typeface="Times New Roman" panose="02020603050405020304" pitchFamily="18" charset="0"/>
              </a:rPr>
              <a:t>қозғалыс</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қарқындылығы</a:t>
            </a:r>
            <a:r>
              <a:rPr lang="ru-RU" dirty="0" smtClean="0">
                <a:latin typeface="Times New Roman" panose="02020603050405020304" pitchFamily="18" charset="0"/>
                <a:cs typeface="Times New Roman" panose="02020603050405020304" pitchFamily="18" charset="0"/>
              </a:rPr>
              <a:t> осы </a:t>
            </a:r>
            <a:r>
              <a:rPr lang="ru-RU" dirty="0" err="1" smtClean="0">
                <a:latin typeface="Times New Roman" panose="02020603050405020304" pitchFamily="18" charset="0"/>
                <a:cs typeface="Times New Roman" panose="02020603050405020304" pitchFamily="18" charset="0"/>
              </a:rPr>
              <a:t>санаттағы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жол</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үшін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есептелгенге</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тең</a:t>
            </a:r>
            <a:r>
              <a:rPr lang="ru-RU" dirty="0" smtClean="0">
                <a:latin typeface="Times New Roman" panose="02020603050405020304" pitchFamily="18" charset="0"/>
                <a:cs typeface="Times New Roman" panose="02020603050405020304" pitchFamily="18" charset="0"/>
              </a:rPr>
              <a:t> немесе </a:t>
            </a:r>
            <a:r>
              <a:rPr lang="ru-RU" dirty="0" err="1" smtClean="0">
                <a:latin typeface="Times New Roman" panose="02020603050405020304" pitchFamily="18" charset="0"/>
                <a:cs typeface="Times New Roman" panose="02020603050405020304" pitchFamily="18" charset="0"/>
              </a:rPr>
              <a:t>шамалы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жоғары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бірақ</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жекелеген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учаскелерде</a:t>
            </a:r>
            <a:r>
              <a:rPr lang="ru-RU" dirty="0" smtClean="0">
                <a:latin typeface="Times New Roman" panose="02020603050405020304" pitchFamily="18" charset="0"/>
                <a:cs typeface="Times New Roman" panose="02020603050405020304" pitchFamily="18" charset="0"/>
              </a:rPr>
              <a:t> автомобиль </a:t>
            </a:r>
            <a:r>
              <a:rPr lang="ru-RU" dirty="0" err="1" smtClean="0">
                <a:latin typeface="Times New Roman" panose="02020603050405020304" pitchFamily="18" charset="0"/>
                <a:cs typeface="Times New Roman" panose="02020603050405020304" pitchFamily="18" charset="0"/>
              </a:rPr>
              <a:t>жолымен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қамтамасыз</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етілген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жылдамдық</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қауіпсіздік</a:t>
            </a:r>
            <a:r>
              <a:rPr lang="ru-RU" dirty="0" smtClean="0">
                <a:latin typeface="Times New Roman" panose="02020603050405020304" pitchFamily="18" charset="0"/>
                <a:cs typeface="Times New Roman" panose="02020603050405020304" pitchFamily="18" charset="0"/>
              </a:rPr>
              <a:t> немесе </a:t>
            </a:r>
            <a:r>
              <a:rPr lang="ru-RU" dirty="0" err="1" smtClean="0">
                <a:latin typeface="Times New Roman" panose="02020603050405020304" pitchFamily="18" charset="0"/>
                <a:cs typeface="Times New Roman" panose="02020603050405020304" pitchFamily="18" charset="0"/>
              </a:rPr>
              <a:t>рұқсат</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етілген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осьтік</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жүктеме</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өсіп</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отырған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талаптарға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жауап</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бермейді</a:t>
            </a:r>
            <a:r>
              <a:rPr lang="ru-RU" dirty="0" smtClean="0">
                <a:latin typeface="Times New Roman" panose="02020603050405020304" pitchFamily="18" charset="0"/>
                <a:cs typeface="Times New Roman" panose="02020603050405020304" pitchFamily="18" charset="0"/>
              </a:rPr>
              <a:t>;</a:t>
            </a:r>
          </a:p>
          <a:p>
            <a:pPr lvl="0">
              <a:lnSpc>
                <a:spcPct val="120000"/>
              </a:lnSpc>
              <a:spcBef>
                <a:spcPts val="0"/>
              </a:spcBef>
            </a:pPr>
            <a:r>
              <a:rPr lang="ru-RU" dirty="0" err="1" smtClean="0">
                <a:latin typeface="Times New Roman" panose="02020603050405020304" pitchFamily="18" charset="0"/>
                <a:cs typeface="Times New Roman" panose="02020603050405020304" pitchFamily="18" charset="0"/>
              </a:rPr>
              <a:t>жолды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түбегейлі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қайта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құру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үшін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қаржылық</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мүмкіндіктер</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жоқ</a:t>
            </a:r>
            <a:r>
              <a:rPr lang="ru-RU" dirty="0" smtClean="0">
                <a:latin typeface="Times New Roman" panose="02020603050405020304" pitchFamily="18" charset="0"/>
                <a:cs typeface="Times New Roman" panose="02020603050405020304" pitchFamily="18" charset="0"/>
              </a:rPr>
              <a:t> немесе </a:t>
            </a:r>
            <a:r>
              <a:rPr lang="ru-RU" dirty="0" err="1" smtClean="0">
                <a:latin typeface="Times New Roman" panose="02020603050405020304" pitchFamily="18" charset="0"/>
                <a:cs typeface="Times New Roman" panose="02020603050405020304" pitchFamily="18" charset="0"/>
              </a:rPr>
              <a:t>толық</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қайта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құруды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жүзеге</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асыру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экономикалық</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тұрғыдан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орынсыз</a:t>
            </a:r>
            <a:r>
              <a:rPr lang="ru-RU" dirty="0" smtClean="0">
                <a:latin typeface="Times New Roman" panose="02020603050405020304" pitchFamily="18" charset="0"/>
                <a:cs typeface="Times New Roman" panose="02020603050405020304" pitchFamily="18" charset="0"/>
              </a:rPr>
              <a:t>.</a:t>
            </a:r>
          </a:p>
          <a:p>
            <a:pPr marL="0" indent="468000">
              <a:lnSpc>
                <a:spcPct val="120000"/>
              </a:lnSpc>
              <a:spcBef>
                <a:spcPts val="0"/>
              </a:spcBef>
              <a:buNone/>
            </a:pPr>
            <a:r>
              <a:rPr lang="ru-RU" b="1" i="1" dirty="0" err="1" smtClean="0">
                <a:latin typeface="Times New Roman" panose="02020603050405020304" pitchFamily="18" charset="0"/>
                <a:cs typeface="Times New Roman" panose="02020603050405020304" pitchFamily="18" charset="0"/>
              </a:rPr>
              <a:t>Толық</a:t>
            </a:r>
            <a:r>
              <a:rPr lang="ru-RU" b="1" i="1" dirty="0" smtClean="0">
                <a:latin typeface="Times New Roman" panose="02020603050405020304" pitchFamily="18" charset="0"/>
                <a:cs typeface="Times New Roman" panose="02020603050405020304" pitchFamily="18" charset="0"/>
              </a:rPr>
              <a:t> </a:t>
            </a:r>
            <a:r>
              <a:rPr lang="ru-RU" b="1" i="1" dirty="0" err="1" smtClean="0">
                <a:latin typeface="Times New Roman" panose="02020603050405020304" pitchFamily="18" charset="0"/>
                <a:cs typeface="Times New Roman" panose="02020603050405020304" pitchFamily="18" charset="0"/>
              </a:rPr>
              <a:t>қайта</a:t>
            </a:r>
            <a:r>
              <a:rPr lang="ru-RU" b="1" i="1" dirty="0" smtClean="0">
                <a:latin typeface="Times New Roman" panose="02020603050405020304" pitchFamily="18" charset="0"/>
                <a:cs typeface="Times New Roman" panose="02020603050405020304" pitchFamily="18" charset="0"/>
              </a:rPr>
              <a:t> </a:t>
            </a:r>
            <a:r>
              <a:rPr lang="ru-RU" b="1" i="1" dirty="0" err="1" smtClean="0">
                <a:latin typeface="Times New Roman" panose="02020603050405020304" pitchFamily="18" charset="0"/>
                <a:cs typeface="Times New Roman" panose="02020603050405020304" pitchFamily="18" charset="0"/>
              </a:rPr>
              <a:t>жа</a:t>
            </a:r>
            <a:r>
              <a:rPr lang="kk-KZ" b="1" i="1" dirty="0" smtClean="0">
                <a:latin typeface="Times New Roman" panose="02020603050405020304" pitchFamily="18" charset="0"/>
                <a:cs typeface="Times New Roman" panose="02020603050405020304" pitchFamily="18" charset="0"/>
              </a:rPr>
              <a:t>ң</a:t>
            </a:r>
            <a:r>
              <a:rPr lang="ru-RU" b="1" i="1" dirty="0" smtClean="0">
                <a:latin typeface="Times New Roman" panose="02020603050405020304" pitchFamily="18" charset="0"/>
                <a:cs typeface="Times New Roman" panose="02020603050405020304" pitchFamily="18" charset="0"/>
              </a:rPr>
              <a:t>арту</a:t>
            </a:r>
            <a:r>
              <a:rPr lang="kk-KZ" b="1" i="1"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полная реконструкция</a:t>
            </a:r>
            <a:r>
              <a:rPr lang="kk-KZ" dirty="0" smtClean="0">
                <a:latin typeface="Times New Roman" panose="02020603050405020304" pitchFamily="18" charset="0"/>
                <a:cs typeface="Times New Roman" panose="02020603050405020304" pitchFamily="18" charset="0"/>
              </a:rPr>
              <a:t>)</a:t>
            </a:r>
            <a:r>
              <a:rPr lang="kk-KZ" b="1" i="1" dirty="0" smtClean="0">
                <a:latin typeface="Times New Roman" panose="02020603050405020304" pitchFamily="18" charset="0"/>
                <a:cs typeface="Times New Roman" panose="02020603050405020304" pitchFamily="18" charset="0"/>
              </a:rPr>
              <a:t> </a:t>
            </a:r>
            <a:r>
              <a:rPr lang="ru-RU" b="1" i="1"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бұл</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автомобильдердің</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қалыптасқан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және</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болашақтағы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қозғалысының</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талаптарына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толық</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сәйкес</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келтіру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мақсатында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жолды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жоғары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санатқа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ауыстыра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отырып</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түбегейлі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қайта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құру</a:t>
            </a:r>
            <a:r>
              <a:rPr lang="ru-RU" dirty="0" smtClean="0">
                <a:latin typeface="Times New Roman" panose="02020603050405020304" pitchFamily="18" charset="0"/>
                <a:cs typeface="Times New Roman" panose="02020603050405020304" pitchFamily="18" charset="0"/>
              </a:rPr>
              <a:t>.</a:t>
            </a:r>
          </a:p>
          <a:p>
            <a:pPr marL="0" indent="468000">
              <a:lnSpc>
                <a:spcPct val="120000"/>
              </a:lnSpc>
              <a:spcBef>
                <a:spcPts val="0"/>
              </a:spcBef>
              <a:buNone/>
            </a:pPr>
            <a:r>
              <a:rPr lang="ru-RU" dirty="0" err="1" smtClean="0">
                <a:latin typeface="Times New Roman" panose="02020603050405020304" pitchFamily="18" charset="0"/>
                <a:cs typeface="Times New Roman" panose="02020603050405020304" pitchFamily="18" charset="0"/>
              </a:rPr>
              <a:t>Топырақ</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үйіндісін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кеңейтумен</a:t>
            </a:r>
            <a:r>
              <a:rPr lang="ru-RU" dirty="0">
                <a:latin typeface="Times New Roman" panose="02020603050405020304" pitchFamily="18" charset="0"/>
                <a:cs typeface="Times New Roman" panose="02020603050405020304" pitchFamily="18" charset="0"/>
              </a:rPr>
              <a:t> немесе </a:t>
            </a:r>
            <a:r>
              <a:rPr lang="ru-RU" dirty="0" err="1">
                <a:latin typeface="Times New Roman" panose="02020603050405020304" pitchFamily="18" charset="0"/>
                <a:cs typeface="Times New Roman" panose="02020603050405020304" pitchFamily="18" charset="0"/>
              </a:rPr>
              <a:t>қосымша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топырақ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үйіндісін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орнатумен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қайта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жаңарту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қолданыстағы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жолдағы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қозғалыс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қарқындылығы</a:t>
            </a:r>
            <a:r>
              <a:rPr lang="ru-RU" dirty="0">
                <a:latin typeface="Times New Roman" panose="02020603050405020304" pitchFamily="18" charset="0"/>
                <a:cs typeface="Times New Roman" panose="02020603050405020304" pitchFamily="18" charset="0"/>
              </a:rPr>
              <a:t> осы </a:t>
            </a:r>
            <a:r>
              <a:rPr lang="ru-RU" dirty="0" err="1">
                <a:latin typeface="Times New Roman" panose="02020603050405020304" pitchFamily="18" charset="0"/>
                <a:cs typeface="Times New Roman" panose="02020603050405020304" pitchFamily="18" charset="0"/>
              </a:rPr>
              <a:t>санат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үшін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есептеумен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салыстырғанда</a:t>
            </a:r>
            <a:r>
              <a:rPr lang="ru-RU" dirty="0">
                <a:latin typeface="Times New Roman" panose="02020603050405020304" pitchFamily="18" charset="0"/>
                <a:cs typeface="Times New Roman" panose="02020603050405020304" pitchFamily="18" charset="0"/>
              </a:rPr>
              <a:t> 1,5 </a:t>
            </a:r>
            <a:r>
              <a:rPr lang="ru-RU" dirty="0" err="1">
                <a:latin typeface="Times New Roman" panose="02020603050405020304" pitchFamily="18" charset="0"/>
                <a:cs typeface="Times New Roman" panose="02020603050405020304" pitchFamily="18" charset="0"/>
              </a:rPr>
              <a:t>есе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одан</a:t>
            </a:r>
            <a:r>
              <a:rPr lang="ru-RU" dirty="0">
                <a:latin typeface="Times New Roman" panose="02020603050405020304" pitchFamily="18" charset="0"/>
                <a:cs typeface="Times New Roman" panose="02020603050405020304" pitchFamily="18" charset="0"/>
              </a:rPr>
              <a:t> да </a:t>
            </a:r>
            <a:r>
              <a:rPr lang="ru-RU" dirty="0" err="1">
                <a:latin typeface="Times New Roman" panose="02020603050405020304" pitchFamily="18" charset="0"/>
                <a:cs typeface="Times New Roman" panose="02020603050405020304" pitchFamily="18" charset="0"/>
              </a:rPr>
              <a:t>көп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болғанда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оны </a:t>
            </a:r>
            <a:r>
              <a:rPr lang="ru-RU" dirty="0" err="1">
                <a:latin typeface="Times New Roman" panose="02020603050405020304" pitchFamily="18" charset="0"/>
                <a:cs typeface="Times New Roman" panose="02020603050405020304" pitchFamily="18" charset="0"/>
              </a:rPr>
              <a:t>одан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өсуі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күтілетін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жағдайларда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қолданылады</a:t>
            </a:r>
            <a:r>
              <a:rPr lang="ru-RU"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0378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651164"/>
            <a:ext cx="7886700" cy="2521527"/>
          </a:xfrm>
        </p:spPr>
        <p:txBody>
          <a:bodyPr>
            <a:normAutofit/>
          </a:bodyPr>
          <a:lstStyle/>
          <a:p>
            <a:pPr marL="0" indent="504000" algn="just">
              <a:lnSpc>
                <a:spcPct val="100000"/>
              </a:lnSpc>
              <a:spcBef>
                <a:spcPts val="0"/>
              </a:spcBef>
              <a:buNone/>
            </a:pPr>
            <a:r>
              <a:rPr lang="kk-KZ" sz="2200" b="1" dirty="0">
                <a:latin typeface="Times New Roman" panose="02020603050405020304" pitchFamily="18" charset="0"/>
                <a:cs typeface="Times New Roman" panose="02020603050405020304" pitchFamily="18" charset="0"/>
              </a:rPr>
              <a:t>Автомобиль жолдарын диагностикалау</a:t>
            </a:r>
            <a:r>
              <a:rPr lang="kk-KZ" sz="2200" dirty="0">
                <a:latin typeface="Times New Roman" panose="02020603050405020304" pitchFamily="18" charset="0"/>
                <a:cs typeface="Times New Roman" panose="02020603050405020304" pitchFamily="18" charset="0"/>
              </a:rPr>
              <a:t> – жол және жол құрылымдары параметрлері, сипаттамалары және жұмыс жасау шарттары туралы, ақау түрлері және олардың пайда болу себептері туралы, жол және жол құрылымдарын болашақта пайдалану процессінде жағдайын бағалау және болжау үшін қажетті көліктер легінің сипаттамалары туралы ақпараттарды зерттеу, жинау және талдау</a:t>
            </a:r>
            <a:r>
              <a:rPr lang="kk-KZ" sz="2200" dirty="0" smtClean="0">
                <a:latin typeface="Times New Roman" panose="02020603050405020304" pitchFamily="18" charset="0"/>
                <a:cs typeface="Times New Roman" panose="02020603050405020304" pitchFamily="18" charset="0"/>
              </a:rPr>
              <a:t>.</a:t>
            </a:r>
          </a:p>
          <a:p>
            <a:pPr marL="0" indent="504000" algn="just">
              <a:lnSpc>
                <a:spcPct val="100000"/>
              </a:lnSpc>
              <a:spcBef>
                <a:spcPts val="0"/>
              </a:spcBef>
              <a:buNone/>
            </a:pPr>
            <a:endParaRPr lang="ru-RU" sz="22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28650" y="3491345"/>
            <a:ext cx="7886700" cy="2740237"/>
          </a:xfrm>
          <a:prstGeom prst="rect">
            <a:avLst/>
          </a:prstGeom>
        </p:spPr>
        <p:txBody>
          <a:bodyPr wrap="square">
            <a:spAutoFit/>
          </a:bodyPr>
          <a:lstStyle/>
          <a:p>
            <a:pPr indent="449580" algn="just">
              <a:lnSpc>
                <a:spcPct val="107000"/>
              </a:lnSpc>
              <a:spcAft>
                <a:spcPts val="0"/>
              </a:spcAft>
            </a:pPr>
            <a:r>
              <a:rPr lang="ru-RU" dirty="0" err="1">
                <a:latin typeface="Times New Roman" panose="02020603050405020304" pitchFamily="18" charset="0"/>
                <a:ea typeface="TimesNewRomanPSMT"/>
                <a:cs typeface="Times New Roman" panose="02020603050405020304" pitchFamily="18" charset="0"/>
              </a:rPr>
              <a:t>Қазіргі</a:t>
            </a:r>
            <a:r>
              <a:rPr lang="ru-RU" dirty="0">
                <a:latin typeface="Times New Roman" panose="02020603050405020304" pitchFamily="18" charset="0"/>
                <a:ea typeface="TimesNewRomanPSMT"/>
                <a:cs typeface="Times New Roman" panose="02020603050405020304" pitchFamily="18" charset="0"/>
              </a:rPr>
              <a:t> </a:t>
            </a:r>
            <a:r>
              <a:rPr lang="ru-RU" dirty="0" err="1">
                <a:latin typeface="Times New Roman" panose="02020603050405020304" pitchFamily="18" charset="0"/>
                <a:ea typeface="TimesNewRomanPSMT"/>
                <a:cs typeface="Times New Roman" panose="02020603050405020304" pitchFamily="18" charset="0"/>
              </a:rPr>
              <a:t>уақытта</a:t>
            </a:r>
            <a:r>
              <a:rPr lang="ru-RU" dirty="0">
                <a:latin typeface="Times New Roman" panose="02020603050405020304" pitchFamily="18" charset="0"/>
                <a:ea typeface="TimesNewRomanPSMT"/>
                <a:cs typeface="Times New Roman" panose="02020603050405020304" pitchFamily="18" charset="0"/>
              </a:rPr>
              <a:t> </a:t>
            </a:r>
            <a:r>
              <a:rPr lang="ru-RU" dirty="0" err="1">
                <a:latin typeface="Times New Roman" panose="02020603050405020304" pitchFamily="18" charset="0"/>
                <a:ea typeface="TimesNewRomanPSMT"/>
                <a:cs typeface="Times New Roman" panose="02020603050405020304" pitchFamily="18" charset="0"/>
              </a:rPr>
              <a:t>қолданылатын</a:t>
            </a:r>
            <a:r>
              <a:rPr lang="ru-RU" dirty="0">
                <a:latin typeface="Times New Roman" panose="02020603050405020304" pitchFamily="18" charset="0"/>
                <a:ea typeface="TimesNewRomanPSMT"/>
                <a:cs typeface="Times New Roman" panose="02020603050405020304" pitchFamily="18" charset="0"/>
              </a:rPr>
              <a:t> </a:t>
            </a:r>
            <a:r>
              <a:rPr lang="ru-RU" dirty="0" err="1">
                <a:latin typeface="Times New Roman" panose="02020603050405020304" pitchFamily="18" charset="0"/>
                <a:ea typeface="TimesNewRomanPSMT"/>
                <a:cs typeface="Times New Roman" panose="02020603050405020304" pitchFamily="18" charset="0"/>
              </a:rPr>
              <a:t>жолдардың</a:t>
            </a:r>
            <a:r>
              <a:rPr lang="ru-RU" dirty="0">
                <a:latin typeface="Times New Roman" panose="02020603050405020304" pitchFamily="18" charset="0"/>
                <a:ea typeface="TimesNewRomanPSMT"/>
                <a:cs typeface="Times New Roman" panose="02020603050405020304" pitchFamily="18" charset="0"/>
              </a:rPr>
              <a:t> </a:t>
            </a:r>
            <a:r>
              <a:rPr lang="ru-RU" dirty="0" err="1">
                <a:latin typeface="Times New Roman" panose="02020603050405020304" pitchFamily="18" charset="0"/>
                <a:ea typeface="TimesNewRomanPSMT"/>
                <a:cs typeface="Times New Roman" panose="02020603050405020304" pitchFamily="18" charset="0"/>
              </a:rPr>
              <a:t>жағдайын</a:t>
            </a:r>
            <a:r>
              <a:rPr lang="ru-RU" dirty="0">
                <a:latin typeface="Times New Roman" panose="02020603050405020304" pitchFamily="18" charset="0"/>
                <a:ea typeface="TimesNewRomanPSMT"/>
                <a:cs typeface="Times New Roman" panose="02020603050405020304" pitchFamily="18" charset="0"/>
              </a:rPr>
              <a:t> </a:t>
            </a:r>
            <a:r>
              <a:rPr lang="ru-RU" dirty="0" err="1">
                <a:latin typeface="Times New Roman" panose="02020603050405020304" pitchFamily="18" charset="0"/>
                <a:ea typeface="TimesNewRomanPSMT"/>
                <a:cs typeface="Times New Roman" panose="02020603050405020304" pitchFamily="18" charset="0"/>
              </a:rPr>
              <a:t>бағалаудың</a:t>
            </a:r>
            <a:r>
              <a:rPr lang="ru-RU" dirty="0">
                <a:latin typeface="Times New Roman" panose="02020603050405020304" pitchFamily="18" charset="0"/>
                <a:ea typeface="TimesNewRomanPSMT"/>
                <a:cs typeface="Times New Roman" panose="02020603050405020304" pitchFamily="18" charset="0"/>
              </a:rPr>
              <a:t> </a:t>
            </a:r>
            <a:r>
              <a:rPr lang="ru-RU" dirty="0" err="1">
                <a:latin typeface="Times New Roman" panose="02020603050405020304" pitchFamily="18" charset="0"/>
                <a:ea typeface="TimesNewRomanPSMT"/>
                <a:cs typeface="Times New Roman" panose="02020603050405020304" pitchFamily="18" charset="0"/>
              </a:rPr>
              <a:t>бірнеше</a:t>
            </a:r>
            <a:r>
              <a:rPr lang="ru-RU" dirty="0">
                <a:latin typeface="Times New Roman" panose="02020603050405020304" pitchFamily="18" charset="0"/>
                <a:ea typeface="TimesNewRomanPSMT"/>
                <a:cs typeface="Times New Roman" panose="02020603050405020304" pitchFamily="18" charset="0"/>
              </a:rPr>
              <a:t> </a:t>
            </a:r>
            <a:r>
              <a:rPr lang="ru-RU" dirty="0" err="1">
                <a:latin typeface="Times New Roman" panose="02020603050405020304" pitchFamily="18" charset="0"/>
                <a:ea typeface="TimesNewRomanPSMT"/>
                <a:cs typeface="Times New Roman" panose="02020603050405020304" pitchFamily="18" charset="0"/>
              </a:rPr>
              <a:t>әдістері</a:t>
            </a:r>
            <a:r>
              <a:rPr lang="ru-RU" dirty="0">
                <a:latin typeface="Times New Roman" panose="02020603050405020304" pitchFamily="18" charset="0"/>
                <a:ea typeface="TimesNewRomanPSMT"/>
                <a:cs typeface="Times New Roman" panose="02020603050405020304" pitchFamily="18" charset="0"/>
              </a:rPr>
              <a:t> бар:</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arenR"/>
            </a:pPr>
            <a:r>
              <a:rPr lang="ru-RU" b="1" dirty="0">
                <a:latin typeface="Times New Roman" panose="02020603050405020304" pitchFamily="18" charset="0"/>
                <a:ea typeface="TimesNewRomanPSMT"/>
                <a:cs typeface="Times New Roman" panose="02020603050405020304" pitchFamily="18" charset="0"/>
              </a:rPr>
              <a:t>техникалық </a:t>
            </a:r>
            <a:r>
              <a:rPr lang="ru-RU" b="1" dirty="0" err="1">
                <a:latin typeface="Times New Roman" panose="02020603050405020304" pitchFamily="18" charset="0"/>
                <a:ea typeface="TimesNewRomanPSMT"/>
                <a:cs typeface="Times New Roman" panose="02020603050405020304" pitchFamily="18" charset="0"/>
              </a:rPr>
              <a:t>параметрлер</a:t>
            </a:r>
            <a:r>
              <a:rPr lang="ru-RU" b="1" dirty="0">
                <a:latin typeface="Times New Roman" panose="02020603050405020304" pitchFamily="18" charset="0"/>
                <a:ea typeface="TimesNewRomanPSMT"/>
                <a:cs typeface="Times New Roman" panose="02020603050405020304" pitchFamily="18" charset="0"/>
              </a:rPr>
              <a:t> мен </a:t>
            </a:r>
            <a:r>
              <a:rPr lang="ru-RU" b="1" dirty="0" err="1">
                <a:latin typeface="Times New Roman" panose="02020603050405020304" pitchFamily="18" charset="0"/>
                <a:ea typeface="TimesNewRomanPSMT"/>
                <a:cs typeface="Times New Roman" panose="02020603050405020304" pitchFamily="18" charset="0"/>
              </a:rPr>
              <a:t>физикалық</a:t>
            </a:r>
            <a:r>
              <a:rPr lang="ru-RU" b="1" dirty="0">
                <a:latin typeface="Times New Roman" panose="02020603050405020304" pitchFamily="18" charset="0"/>
                <a:ea typeface="TimesNewRomanPSMT"/>
                <a:cs typeface="Times New Roman" panose="02020603050405020304" pitchFamily="18" charset="0"/>
              </a:rPr>
              <a:t> </a:t>
            </a:r>
            <a:r>
              <a:rPr lang="ru-RU" b="1" dirty="0" err="1">
                <a:latin typeface="Times New Roman" panose="02020603050405020304" pitchFamily="18" charset="0"/>
                <a:ea typeface="TimesNewRomanPSMT"/>
                <a:cs typeface="Times New Roman" panose="02020603050405020304" pitchFamily="18" charset="0"/>
              </a:rPr>
              <a:t>сипаттамаларды</a:t>
            </a:r>
            <a:r>
              <a:rPr lang="ru-RU" b="1" dirty="0">
                <a:latin typeface="Times New Roman" panose="02020603050405020304" pitchFamily="18" charset="0"/>
                <a:ea typeface="TimesNewRomanPSMT"/>
                <a:cs typeface="Times New Roman" panose="02020603050405020304" pitchFamily="18" charset="0"/>
              </a:rPr>
              <a:t> </a:t>
            </a:r>
            <a:r>
              <a:rPr lang="ru-RU" b="1" dirty="0" err="1">
                <a:latin typeface="Times New Roman" panose="02020603050405020304" pitchFamily="18" charset="0"/>
                <a:ea typeface="TimesNewRomanPSMT"/>
                <a:cs typeface="Times New Roman" panose="02020603050405020304" pitchFamily="18" charset="0"/>
              </a:rPr>
              <a:t>салыстыру</a:t>
            </a:r>
            <a:r>
              <a:rPr lang="ru-RU" b="1" dirty="0">
                <a:latin typeface="Times New Roman" panose="02020603050405020304" pitchFamily="18" charset="0"/>
                <a:ea typeface="TimesNewRomanPSMT"/>
                <a:cs typeface="Times New Roman" panose="02020603050405020304" pitchFamily="18" charset="0"/>
              </a:rPr>
              <a:t> </a:t>
            </a:r>
            <a:r>
              <a:rPr lang="ru-RU" b="1" dirty="0" err="1">
                <a:latin typeface="Times New Roman" panose="02020603050405020304" pitchFamily="18" charset="0"/>
                <a:ea typeface="TimesNewRomanPSMT"/>
                <a:cs typeface="Times New Roman" panose="02020603050405020304" pitchFamily="18" charset="0"/>
              </a:rPr>
              <a:t>әдісі</a:t>
            </a:r>
            <a:r>
              <a:rPr lang="ru-RU" b="1" dirty="0">
                <a:latin typeface="Times New Roman" panose="02020603050405020304" pitchFamily="18" charset="0"/>
                <a:ea typeface="TimesNewRomanPSMT"/>
                <a:cs typeface="Times New Roman" panose="02020603050405020304" pitchFamily="18" charset="0"/>
              </a:rPr>
              <a:t>;</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arenR"/>
            </a:pPr>
            <a:r>
              <a:rPr lang="ru-RU" b="1" dirty="0">
                <a:latin typeface="Times New Roman" panose="02020603050405020304" pitchFamily="18" charset="0"/>
                <a:ea typeface="TimesNewRomanPSMT"/>
                <a:cs typeface="Times New Roman" panose="02020603050405020304" pitchFamily="18" charset="0"/>
              </a:rPr>
              <a:t>техникалық </a:t>
            </a:r>
            <a:r>
              <a:rPr lang="ru-RU" b="1" dirty="0" err="1">
                <a:latin typeface="Times New Roman" panose="02020603050405020304" pitchFamily="18" charset="0"/>
                <a:ea typeface="TimesNewRomanPSMT"/>
                <a:cs typeface="Times New Roman" panose="02020603050405020304" pitchFamily="18" charset="0"/>
              </a:rPr>
              <a:t>параметрлер</a:t>
            </a:r>
            <a:r>
              <a:rPr lang="ru-RU" b="1" dirty="0">
                <a:latin typeface="Times New Roman" panose="02020603050405020304" pitchFamily="18" charset="0"/>
                <a:ea typeface="TimesNewRomanPSMT"/>
                <a:cs typeface="Times New Roman" panose="02020603050405020304" pitchFamily="18" charset="0"/>
              </a:rPr>
              <a:t> бойынша да, </a:t>
            </a:r>
            <a:r>
              <a:rPr lang="ru-RU" b="1" dirty="0" err="1">
                <a:latin typeface="Times New Roman" panose="02020603050405020304" pitchFamily="18" charset="0"/>
                <a:ea typeface="TimesNewRomanPSMT"/>
                <a:cs typeface="Times New Roman" panose="02020603050405020304" pitchFamily="18" charset="0"/>
              </a:rPr>
              <a:t>көліктік</a:t>
            </a:r>
            <a:r>
              <a:rPr lang="ru-RU" b="1" dirty="0">
                <a:latin typeface="Times New Roman" panose="02020603050405020304" pitchFamily="18" charset="0"/>
                <a:ea typeface="TimesNewRomanPSMT"/>
                <a:cs typeface="Times New Roman" panose="02020603050405020304" pitchFamily="18" charset="0"/>
              </a:rPr>
              <a:t> - </a:t>
            </a:r>
            <a:r>
              <a:rPr lang="ru-RU" b="1" dirty="0" err="1">
                <a:latin typeface="Times New Roman" panose="02020603050405020304" pitchFamily="18" charset="0"/>
                <a:ea typeface="TimesNewRomanPSMT"/>
                <a:cs typeface="Times New Roman" panose="02020603050405020304" pitchFamily="18" charset="0"/>
              </a:rPr>
              <a:t>пайдалану</a:t>
            </a:r>
            <a:r>
              <a:rPr lang="ru-RU" b="1" dirty="0">
                <a:latin typeface="Times New Roman" panose="02020603050405020304" pitchFamily="18" charset="0"/>
                <a:ea typeface="TimesNewRomanPSMT"/>
                <a:cs typeface="Times New Roman" panose="02020603050405020304" pitchFamily="18" charset="0"/>
              </a:rPr>
              <a:t> </a:t>
            </a:r>
            <a:r>
              <a:rPr lang="ru-RU" b="1" dirty="0" err="1">
                <a:latin typeface="Times New Roman" panose="02020603050405020304" pitchFamily="18" charset="0"/>
                <a:ea typeface="TimesNewRomanPSMT"/>
                <a:cs typeface="Times New Roman" panose="02020603050405020304" pitchFamily="18" charset="0"/>
              </a:rPr>
              <a:t>көрсеткіштері</a:t>
            </a:r>
            <a:r>
              <a:rPr lang="ru-RU" b="1" dirty="0">
                <a:latin typeface="Times New Roman" panose="02020603050405020304" pitchFamily="18" charset="0"/>
                <a:ea typeface="TimesNewRomanPSMT"/>
                <a:cs typeface="Times New Roman" panose="02020603050405020304" pitchFamily="18" charset="0"/>
              </a:rPr>
              <a:t> бойынша да </a:t>
            </a:r>
            <a:r>
              <a:rPr lang="ru-RU" b="1" dirty="0" err="1">
                <a:latin typeface="Times New Roman" panose="02020603050405020304" pitchFamily="18" charset="0"/>
                <a:ea typeface="TimesNewRomanPSMT"/>
                <a:cs typeface="Times New Roman" panose="02020603050405020304" pitchFamily="18" charset="0"/>
              </a:rPr>
              <a:t>салыстыру</a:t>
            </a:r>
            <a:r>
              <a:rPr lang="ru-RU" b="1" dirty="0">
                <a:latin typeface="Times New Roman" panose="02020603050405020304" pitchFamily="18" charset="0"/>
                <a:ea typeface="TimesNewRomanPSMT"/>
                <a:cs typeface="Times New Roman" panose="02020603050405020304" pitchFamily="18" charset="0"/>
              </a:rPr>
              <a:t> </a:t>
            </a:r>
            <a:r>
              <a:rPr lang="ru-RU" b="1" dirty="0" err="1">
                <a:latin typeface="Times New Roman" panose="02020603050405020304" pitchFamily="18" charset="0"/>
                <a:ea typeface="TimesNewRomanPSMT"/>
                <a:cs typeface="Times New Roman" panose="02020603050405020304" pitchFamily="18" charset="0"/>
              </a:rPr>
              <a:t>әдісі</a:t>
            </a:r>
            <a:r>
              <a:rPr lang="ru-RU" b="1" dirty="0">
                <a:latin typeface="Times New Roman" panose="02020603050405020304" pitchFamily="18" charset="0"/>
                <a:ea typeface="TimesNewRomanPSMT"/>
                <a:cs typeface="Times New Roman" panose="02020603050405020304" pitchFamily="18" charset="0"/>
              </a:rPr>
              <a:t> (</a:t>
            </a:r>
            <a:r>
              <a:rPr lang="ru-RU" b="1" i="1" dirty="0">
                <a:latin typeface="Times New Roman" panose="02020603050405020304" pitchFamily="18" charset="0"/>
                <a:ea typeface="TimesNewRomanPSMT"/>
                <a:cs typeface="Times New Roman" panose="02020603050405020304" pitchFamily="18" charset="0"/>
              </a:rPr>
              <a:t>автомобиль </a:t>
            </a:r>
            <a:r>
              <a:rPr lang="ru-RU" b="1" i="1" dirty="0" err="1">
                <a:latin typeface="Times New Roman" panose="02020603050405020304" pitchFamily="18" charset="0"/>
                <a:ea typeface="TimesNewRomanPSMT"/>
                <a:cs typeface="Times New Roman" panose="02020603050405020304" pitchFamily="18" charset="0"/>
              </a:rPr>
              <a:t>жолдарының</a:t>
            </a:r>
            <a:r>
              <a:rPr lang="ru-RU" b="1" i="1" dirty="0">
                <a:latin typeface="Times New Roman" panose="02020603050405020304" pitchFamily="18" charset="0"/>
                <a:ea typeface="TimesNewRomanPSMT"/>
                <a:cs typeface="Times New Roman" panose="02020603050405020304" pitchFamily="18" charset="0"/>
              </a:rPr>
              <a:t> </a:t>
            </a:r>
            <a:r>
              <a:rPr lang="ru-RU" b="1" i="1" dirty="0" err="1">
                <a:latin typeface="Times New Roman" panose="02020603050405020304" pitchFamily="18" charset="0"/>
                <a:ea typeface="TimesNewRomanPSMT"/>
                <a:cs typeface="Times New Roman" panose="02020603050405020304" pitchFamily="18" charset="0"/>
              </a:rPr>
              <a:t>көліктік-пайдалану</a:t>
            </a:r>
            <a:r>
              <a:rPr lang="ru-RU" b="1" i="1" dirty="0">
                <a:latin typeface="Times New Roman" panose="02020603050405020304" pitchFamily="18" charset="0"/>
                <a:ea typeface="TimesNewRomanPSMT"/>
                <a:cs typeface="Times New Roman" panose="02020603050405020304" pitchFamily="18" charset="0"/>
              </a:rPr>
              <a:t> </a:t>
            </a:r>
            <a:r>
              <a:rPr lang="ru-RU" b="1" i="1" dirty="0" err="1">
                <a:latin typeface="Times New Roman" panose="02020603050405020304" pitchFamily="18" charset="0"/>
                <a:ea typeface="TimesNewRomanPSMT"/>
                <a:cs typeface="Times New Roman" panose="02020603050405020304" pitchFamily="18" charset="0"/>
              </a:rPr>
              <a:t>жағдайын</a:t>
            </a:r>
            <a:r>
              <a:rPr lang="ru-RU" b="1" i="1" dirty="0">
                <a:latin typeface="Times New Roman" panose="02020603050405020304" pitchFamily="18" charset="0"/>
                <a:ea typeface="TimesNewRomanPSMT"/>
                <a:cs typeface="Times New Roman" panose="02020603050405020304" pitchFamily="18" charset="0"/>
              </a:rPr>
              <a:t> </a:t>
            </a:r>
            <a:r>
              <a:rPr lang="ru-RU" b="1" i="1" dirty="0" err="1">
                <a:latin typeface="Times New Roman" panose="02020603050405020304" pitchFamily="18" charset="0"/>
                <a:ea typeface="TimesNewRomanPSMT"/>
                <a:cs typeface="Times New Roman" panose="02020603050405020304" pitchFamily="18" charset="0"/>
              </a:rPr>
              <a:t>бағалаудың</a:t>
            </a:r>
            <a:r>
              <a:rPr lang="ru-RU" b="1" i="1" dirty="0">
                <a:latin typeface="Times New Roman" panose="02020603050405020304" pitchFamily="18" charset="0"/>
                <a:ea typeface="TimesNewRomanPSMT"/>
                <a:cs typeface="Times New Roman" panose="02020603050405020304" pitchFamily="18" charset="0"/>
              </a:rPr>
              <a:t> </a:t>
            </a:r>
            <a:r>
              <a:rPr lang="ru-RU" b="1" i="1" dirty="0" err="1">
                <a:latin typeface="Times New Roman" panose="02020603050405020304" pitchFamily="18" charset="0"/>
                <a:ea typeface="TimesNewRomanPSMT"/>
                <a:cs typeface="Times New Roman" panose="02020603050405020304" pitchFamily="18" charset="0"/>
              </a:rPr>
              <a:t>құрамдастырылған</a:t>
            </a:r>
            <a:r>
              <a:rPr lang="ru-RU" b="1" i="1" dirty="0">
                <a:latin typeface="Times New Roman" panose="02020603050405020304" pitchFamily="18" charset="0"/>
                <a:ea typeface="TimesNewRomanPSMT"/>
                <a:cs typeface="Times New Roman" panose="02020603050405020304" pitchFamily="18" charset="0"/>
              </a:rPr>
              <a:t> </a:t>
            </a:r>
            <a:r>
              <a:rPr lang="ru-RU" b="1" i="1" dirty="0" err="1">
                <a:latin typeface="Times New Roman" panose="02020603050405020304" pitchFamily="18" charset="0"/>
                <a:ea typeface="TimesNewRomanPSMT"/>
                <a:cs typeface="Times New Roman" panose="02020603050405020304" pitchFamily="18" charset="0"/>
              </a:rPr>
              <a:t>әдістері</a:t>
            </a:r>
            <a:r>
              <a:rPr lang="ru-RU" b="1" dirty="0">
                <a:latin typeface="Times New Roman" panose="02020603050405020304" pitchFamily="18" charset="0"/>
                <a:ea typeface="TimesNewRomanPSMT"/>
                <a:cs typeface="Times New Roman" panose="02020603050405020304" pitchFamily="18" charset="0"/>
              </a:rPr>
              <a:t>);</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mj-lt"/>
              <a:buAutoNum type="arabicParenR"/>
            </a:pPr>
            <a:r>
              <a:rPr lang="ru-RU" b="1" dirty="0" err="1">
                <a:latin typeface="Times New Roman" panose="02020603050405020304" pitchFamily="18" charset="0"/>
                <a:ea typeface="TimesNewRomanPSMT"/>
              </a:rPr>
              <a:t>тұтынушылық</a:t>
            </a:r>
            <a:r>
              <a:rPr lang="ru-RU" b="1" dirty="0">
                <a:latin typeface="Times New Roman" panose="02020603050405020304" pitchFamily="18" charset="0"/>
                <a:ea typeface="TimesNewRomanPSMT"/>
              </a:rPr>
              <a:t> </a:t>
            </a:r>
            <a:r>
              <a:rPr lang="ru-RU" b="1" dirty="0" err="1">
                <a:latin typeface="Times New Roman" panose="02020603050405020304" pitchFamily="18" charset="0"/>
                <a:ea typeface="TimesNewRomanPSMT"/>
              </a:rPr>
              <a:t>қасиеттерді</a:t>
            </a:r>
            <a:r>
              <a:rPr lang="ru-RU" b="1" dirty="0">
                <a:latin typeface="Times New Roman" panose="02020603050405020304" pitchFamily="18" charset="0"/>
                <a:ea typeface="TimesNewRomanPSMT"/>
              </a:rPr>
              <a:t> </a:t>
            </a:r>
            <a:r>
              <a:rPr lang="ru-RU" b="1" dirty="0" err="1">
                <a:latin typeface="Times New Roman" panose="02020603050405020304" pitchFamily="18" charset="0"/>
                <a:ea typeface="TimesNewRomanPSMT"/>
              </a:rPr>
              <a:t>салыстыру</a:t>
            </a:r>
            <a:r>
              <a:rPr lang="ru-RU" b="1" dirty="0">
                <a:latin typeface="Times New Roman" panose="02020603050405020304" pitchFamily="18" charset="0"/>
                <a:ea typeface="TimesNewRomanPSMT"/>
              </a:rPr>
              <a:t> </a:t>
            </a:r>
            <a:r>
              <a:rPr lang="ru-RU" b="1" dirty="0" err="1">
                <a:latin typeface="Times New Roman" panose="02020603050405020304" pitchFamily="18" charset="0"/>
                <a:ea typeface="TimesNewRomanPSMT"/>
              </a:rPr>
              <a:t>әдісі</a:t>
            </a:r>
            <a:r>
              <a:rPr lang="ru-RU" b="1" dirty="0">
                <a:latin typeface="Times New Roman" panose="02020603050405020304" pitchFamily="18" charset="0"/>
                <a:ea typeface="TimesNewRomanPSMT"/>
              </a:rPr>
              <a:t>. </a:t>
            </a:r>
            <a:endParaRPr lang="ru-RU" dirty="0"/>
          </a:p>
        </p:txBody>
      </p:sp>
    </p:spTree>
    <p:extLst>
      <p:ext uri="{BB962C8B-B14F-4D97-AF65-F5344CB8AC3E}">
        <p14:creationId xmlns:p14="http://schemas.microsoft.com/office/powerpoint/2010/main" val="3285006469"/>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TotalTime>
  <Words>339</Words>
  <Application>Microsoft Office PowerPoint</Application>
  <PresentationFormat>Экран (4:3)</PresentationFormat>
  <Paragraphs>19</Paragraphs>
  <Slides>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vt:i4>
      </vt:variant>
    </vt:vector>
  </HeadingPairs>
  <TitlesOfParts>
    <vt:vector size="10" baseType="lpstr">
      <vt:lpstr>Arial</vt:lpstr>
      <vt:lpstr>Calibri</vt:lpstr>
      <vt:lpstr>Calibri Light</vt:lpstr>
      <vt:lpstr>Times New Roman</vt:lpstr>
      <vt:lpstr>TimesNewRomanPSMT</vt:lpstr>
      <vt:lpstr>Тема Office</vt:lpstr>
      <vt:lpstr>АВТОМОБИЛЬ ЖОЛЫН ҚАЙТА ЖАҢАРТУ</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АВТОМОБИЛЬ ЖОЛЫН ҚАЙТА ЖАҢАРТУ</dc:title>
  <dc:creator>Bakytbek</dc:creator>
  <cp:lastModifiedBy>Bakytbek</cp:lastModifiedBy>
  <cp:revision>2</cp:revision>
  <dcterms:created xsi:type="dcterms:W3CDTF">2020-12-02T14:45:42Z</dcterms:created>
  <dcterms:modified xsi:type="dcterms:W3CDTF">2020-12-02T14:56:10Z</dcterms:modified>
</cp:coreProperties>
</file>